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3A8383-AE79-4B51-6EE4-1DA505BC0B6C}" name="Riikka Martikainen" initials="RM" userId="S::Riikka.Martikainen@hse.gov.uk::f07239cf-2b5e-4b30-af0c-0f83307f3914" providerId="AD"/>
  <p188:author id="{1ECFBDE4-E2AA-DF69-91E4-83538974DE70}" name="John Bewley" initials="JB" userId="S::John.Bewley@hse.gov.uk::3cfbfc74-dcbc-453d-8eb3-4d705c8caaa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20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ikka Martikainen" userId="f07239cf-2b5e-4b30-af0c-0f83307f3914" providerId="ADAL" clId="{5B37499E-E548-40CC-AC83-CEDB384E2516}"/>
    <pc:docChg chg="modSld">
      <pc:chgData name="Riikka Martikainen" userId="f07239cf-2b5e-4b30-af0c-0f83307f3914" providerId="ADAL" clId="{5B37499E-E548-40CC-AC83-CEDB384E2516}" dt="2022-08-24T12:33:39.139" v="0" actId="1076"/>
      <pc:docMkLst>
        <pc:docMk/>
      </pc:docMkLst>
      <pc:sldChg chg="modSp mod">
        <pc:chgData name="Riikka Martikainen" userId="f07239cf-2b5e-4b30-af0c-0f83307f3914" providerId="ADAL" clId="{5B37499E-E548-40CC-AC83-CEDB384E2516}" dt="2022-08-24T12:33:39.139" v="0" actId="1076"/>
        <pc:sldMkLst>
          <pc:docMk/>
          <pc:sldMk cId="298680685" sldId="256"/>
        </pc:sldMkLst>
        <pc:spChg chg="mod">
          <ac:chgData name="Riikka Martikainen" userId="f07239cf-2b5e-4b30-af0c-0f83307f3914" providerId="ADAL" clId="{5B37499E-E548-40CC-AC83-CEDB384E2516}" dt="2022-08-24T12:33:39.139" v="0" actId="1076"/>
          <ac:spMkLst>
            <pc:docMk/>
            <pc:sldMk cId="298680685" sldId="256"/>
            <ac:spMk id="60" creationId="{1070D446-E46C-406F-A926-13EF8BD898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FA84F-D16D-4437-BB82-A0764C0D6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97582-0CBD-413D-B412-34A006ED8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D9F82-5FFB-4F82-AE7C-5E4B43A0A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64C-187D-4FBE-A05E-7059EC05F6A3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2F995-1E94-4E92-AF06-C2BAA8FA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9901-192A-4A95-ACB8-6301D9965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1A3-F13B-4780-9EBB-FAFCD4FF6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25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B27EA-EDAB-4FBE-99E9-F6349F394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9EE97-8634-421F-BD3A-E6B1E1E86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155C0-5165-4ED1-A437-2543C20AA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64C-187D-4FBE-A05E-7059EC05F6A3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9F0FE-E73E-4D67-B7C9-88252499B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E2352-9861-4EF5-B292-D9D485545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1A3-F13B-4780-9EBB-FAFCD4FF6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24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A938CA-3F6A-42BE-BF8B-234564C0A8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E9D84F-B321-4570-A292-EDD8443752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F6C91-E51B-432A-A97E-213BCFCA1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64C-187D-4FBE-A05E-7059EC05F6A3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7D9BF-32A0-4624-B8E2-FB13C18D9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821DD-DB08-4E29-AFFC-284ADE9CB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1A3-F13B-4780-9EBB-FAFCD4FF6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89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E2F1C-7F54-44A2-BE86-61513BA2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7F644-AAA7-425B-9766-6F6855554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10EF4-76CD-4C39-926B-476BC1AA6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64C-187D-4FBE-A05E-7059EC05F6A3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7BCA3-77D9-43A1-A7C3-EA5D65DDE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4BCE8-6292-4D05-A702-F6D7D06A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1A3-F13B-4780-9EBB-FAFCD4FF6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36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8DE8B-756F-4A97-900C-ADE5EE0E3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7A8E15-388F-4266-BFE2-53DFF6B2D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51F36-DD02-4583-B67A-61538DEED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64C-187D-4FBE-A05E-7059EC05F6A3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78BEE-8F30-4ECE-8B61-BAF69187C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C48AF-750C-4672-9282-B0038D180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1A3-F13B-4780-9EBB-FAFCD4FF6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19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2E3FC-2874-4AC9-99E9-CC68121B6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56302-2CB5-49B4-8F40-FA6986D234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734E4-0B38-401D-9C94-705D1659E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EB728-72F8-4DC6-A422-797B3ACA3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64C-187D-4FBE-A05E-7059EC05F6A3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FD351-8D67-4A8D-B3D7-D7B7DB19F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3D7AB-AB4F-4938-B20B-0A3B51DC0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1A3-F13B-4780-9EBB-FAFCD4FF6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34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7C4D8-5F35-43E5-88E9-F3627A14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E0753-0803-43CE-84DB-4816C5684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EF642-AAB6-4E77-90AA-454735EA1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63506-8B3C-43A6-8481-43342EF89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F0DEF-9DE9-408A-A1B4-BA9C40AD50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7D3EAA-821F-41A4-9885-208215033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64C-187D-4FBE-A05E-7059EC05F6A3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E2CE3F-72A4-4BE6-B543-2DC562BFD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406721-B8A3-4829-B517-F1629BD71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1A3-F13B-4780-9EBB-FAFCD4FF6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0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73816-F3CE-44A6-AFE5-573DD08F5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7EC505-1282-4FB6-B75A-9943DEE38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64C-187D-4FBE-A05E-7059EC05F6A3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A8D114-67FC-4CDF-BB63-4D2EBBC44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DC24AA-94C6-48B7-B6C1-974366FEB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1A3-F13B-4780-9EBB-FAFCD4FF6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40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8F51B1-AB24-4EE1-BD5D-A29895519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64C-187D-4FBE-A05E-7059EC05F6A3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96B428-101A-46D9-8AD9-AC0AE08DB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971DEA-44EB-4069-8DB8-B9EF599C5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1A3-F13B-4780-9EBB-FAFCD4FF6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73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C4379-6651-48C6-A295-96CD29C92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E5664-7681-4087-8B9A-FAEA7B343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C51F0A-4A48-4C0D-8AB2-8BB10A8D6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47A91-7DF7-4037-81DC-AD7F0BD63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64C-187D-4FBE-A05E-7059EC05F6A3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DADEC-4EEC-4312-A146-E1E83D029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9CEC7-47A4-44EA-9FE3-7582C2DC1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1A3-F13B-4780-9EBB-FAFCD4FF6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38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52758-A0C0-48C4-A8ED-B3E5D077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470301-E339-4322-AFFF-5E35AED3C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C0035-9FD0-413A-BB9C-440043B9E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9E650-69B4-44C9-8713-088D064FF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064C-187D-4FBE-A05E-7059EC05F6A3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371902-FFBC-4807-A3BA-D9898F2B2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F80A0-F7F7-43DB-85DE-B7EAFB9C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EF1A3-F13B-4780-9EBB-FAFCD4FF6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51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D00452-E917-4717-8FB8-BAFC0EDEC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F3DE1-92DD-4D47-9CC8-39A38B54E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3C512-CE03-4624-96C7-C222551F4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A064C-187D-4FBE-A05E-7059EC05F6A3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94C8F-A869-4DDA-B665-EC3FFC586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EF2B5-06E7-4EB6-840F-2F847E8E2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F1A3-F13B-4780-9EBB-FAFCD4FF64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78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78">
            <a:extLst>
              <a:ext uri="{FF2B5EF4-FFF2-40B4-BE49-F238E27FC236}">
                <a16:creationId xmlns:a16="http://schemas.microsoft.com/office/drawing/2014/main" id="{FEDE5D29-1A77-4B79-A746-0607994C8BF0}"/>
              </a:ext>
            </a:extLst>
          </p:cNvPr>
          <p:cNvSpPr/>
          <p:nvPr/>
        </p:nvSpPr>
        <p:spPr>
          <a:xfrm>
            <a:off x="1441181" y="3198790"/>
            <a:ext cx="1597601" cy="408035"/>
          </a:xfrm>
          <a:prstGeom prst="wedgeRoundRectCallout">
            <a:avLst>
              <a:gd name="adj1" fmla="val 60961"/>
              <a:gd name="adj2" fmla="val 30664"/>
              <a:gd name="adj3" fmla="val 16667"/>
            </a:avLst>
          </a:prstGeom>
          <a:solidFill>
            <a:schemeClr val="bg1"/>
          </a:solidFill>
          <a:ln w="25400">
            <a:solidFill>
              <a:srgbClr val="5264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noProof="0">
              <a:ln>
                <a:noFill/>
              </a:ln>
              <a:solidFill>
                <a:srgbClr val="52646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Elbow Connector 450">
            <a:extLst>
              <a:ext uri="{FF2B5EF4-FFF2-40B4-BE49-F238E27FC236}">
                <a16:creationId xmlns:a16="http://schemas.microsoft.com/office/drawing/2014/main" id="{98C38CD4-2E95-4B27-8B7A-7BA341E56E5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589131" y="2299713"/>
            <a:ext cx="17152" cy="3553850"/>
          </a:xfrm>
          <a:prstGeom prst="bentConnector4">
            <a:avLst>
              <a:gd name="adj1" fmla="val 1214844"/>
              <a:gd name="adj2" fmla="val 100017"/>
            </a:avLst>
          </a:prstGeom>
          <a:ln w="20320">
            <a:solidFill>
              <a:srgbClr val="52646D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4C79860-D0A1-441E-B362-D42718BD767A}"/>
              </a:ext>
            </a:extLst>
          </p:cNvPr>
          <p:cNvCxnSpPr>
            <a:cxnSpLocks/>
            <a:stCxn id="13" idx="0"/>
            <a:endCxn id="30" idx="2"/>
          </p:cNvCxnSpPr>
          <p:nvPr/>
        </p:nvCxnSpPr>
        <p:spPr>
          <a:xfrm flipH="1" flipV="1">
            <a:off x="4601658" y="3612596"/>
            <a:ext cx="9556" cy="501024"/>
          </a:xfrm>
          <a:prstGeom prst="straightConnector1">
            <a:avLst/>
          </a:prstGeom>
          <a:ln w="20320" cmpd="sng">
            <a:solidFill>
              <a:srgbClr val="52646D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peech Bubble: Rectangle with Corners Rounded 78">
            <a:extLst>
              <a:ext uri="{FF2B5EF4-FFF2-40B4-BE49-F238E27FC236}">
                <a16:creationId xmlns:a16="http://schemas.microsoft.com/office/drawing/2014/main" id="{0D3D020E-FFA5-4BB4-BFA7-F2765420C351}"/>
              </a:ext>
            </a:extLst>
          </p:cNvPr>
          <p:cNvSpPr/>
          <p:nvPr/>
        </p:nvSpPr>
        <p:spPr>
          <a:xfrm rot="10800000">
            <a:off x="143287" y="4032195"/>
            <a:ext cx="1819162" cy="572599"/>
          </a:xfrm>
          <a:prstGeom prst="wedgeRoundRectCallout">
            <a:avLst>
              <a:gd name="adj1" fmla="val -59892"/>
              <a:gd name="adj2" fmla="val 21159"/>
              <a:gd name="adj3" fmla="val 16667"/>
            </a:avLst>
          </a:prstGeom>
          <a:solidFill>
            <a:schemeClr val="bg1"/>
          </a:solidFill>
          <a:ln w="25400">
            <a:solidFill>
              <a:srgbClr val="5264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noProof="0">
              <a:ln>
                <a:noFill/>
              </a:ln>
              <a:solidFill>
                <a:srgbClr val="52646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D478B5-95D2-4EC3-B4EB-5F2A1E5882FA}"/>
              </a:ext>
            </a:extLst>
          </p:cNvPr>
          <p:cNvGrpSpPr/>
          <p:nvPr/>
        </p:nvGrpSpPr>
        <p:grpSpPr>
          <a:xfrm>
            <a:off x="2175492" y="4102751"/>
            <a:ext cx="1283806" cy="307777"/>
            <a:chOff x="2312863" y="3631993"/>
            <a:chExt cx="1283806" cy="30777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5A057AA-8828-4006-8867-A41916C60645}"/>
                </a:ext>
              </a:extLst>
            </p:cNvPr>
            <p:cNvSpPr/>
            <p:nvPr/>
          </p:nvSpPr>
          <p:spPr>
            <a:xfrm>
              <a:off x="2312863" y="3641416"/>
              <a:ext cx="1283806" cy="289754"/>
            </a:xfrm>
            <a:prstGeom prst="rect">
              <a:avLst/>
            </a:prstGeom>
            <a:solidFill>
              <a:srgbClr val="52646D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7F46D8C-30A3-4E46-B6B9-D86A274D03F8}"/>
                </a:ext>
              </a:extLst>
            </p:cNvPr>
            <p:cNvSpPr/>
            <p:nvPr/>
          </p:nvSpPr>
          <p:spPr>
            <a:xfrm>
              <a:off x="2482796" y="3631993"/>
              <a:ext cx="930654" cy="30777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4020202020204" pitchFamily="34" charset="0"/>
                  <a:ea typeface="+mn-ea"/>
                  <a:cs typeface="Arial Narrow" panose="020B0604020202020204" pitchFamily="34" charset="0"/>
                </a:rPr>
                <a:t>WG Chair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2AA0515-17D3-416B-A657-3B29784781C4}"/>
              </a:ext>
            </a:extLst>
          </p:cNvPr>
          <p:cNvGrpSpPr/>
          <p:nvPr/>
        </p:nvGrpSpPr>
        <p:grpSpPr>
          <a:xfrm>
            <a:off x="3959770" y="4113620"/>
            <a:ext cx="1283806" cy="307777"/>
            <a:chOff x="2248127" y="3631993"/>
            <a:chExt cx="1283806" cy="30777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B968E70-7C60-4A40-B078-B801F6325785}"/>
                </a:ext>
              </a:extLst>
            </p:cNvPr>
            <p:cNvSpPr/>
            <p:nvPr/>
          </p:nvSpPr>
          <p:spPr>
            <a:xfrm>
              <a:off x="2248127" y="3641416"/>
              <a:ext cx="1283806" cy="289754"/>
            </a:xfrm>
            <a:prstGeom prst="rect">
              <a:avLst/>
            </a:prstGeom>
            <a:solidFill>
              <a:srgbClr val="52646D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8EFE4DB-EA3F-4C70-A28E-44CB93FD4D88}"/>
                </a:ext>
              </a:extLst>
            </p:cNvPr>
            <p:cNvSpPr/>
            <p:nvPr/>
          </p:nvSpPr>
          <p:spPr>
            <a:xfrm>
              <a:off x="2434244" y="3631993"/>
              <a:ext cx="930654" cy="30777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4020202020204" pitchFamily="34" charset="0"/>
                  <a:ea typeface="+mn-ea"/>
                  <a:cs typeface="Arial Narrow" panose="020B0604020202020204" pitchFamily="34" charset="0"/>
                </a:rPr>
                <a:t>WG Chair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43060F4-DF49-4817-B0F7-80725F15ED80}"/>
              </a:ext>
            </a:extLst>
          </p:cNvPr>
          <p:cNvGrpSpPr/>
          <p:nvPr/>
        </p:nvGrpSpPr>
        <p:grpSpPr>
          <a:xfrm>
            <a:off x="5735986" y="4074357"/>
            <a:ext cx="1283806" cy="307777"/>
            <a:chOff x="2248127" y="3631993"/>
            <a:chExt cx="1283806" cy="30777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FC4CD7B-4CF5-4F89-9467-B83DA1DC1347}"/>
                </a:ext>
              </a:extLst>
            </p:cNvPr>
            <p:cNvSpPr/>
            <p:nvPr/>
          </p:nvSpPr>
          <p:spPr>
            <a:xfrm>
              <a:off x="2248127" y="3641416"/>
              <a:ext cx="1283806" cy="289754"/>
            </a:xfrm>
            <a:prstGeom prst="rect">
              <a:avLst/>
            </a:prstGeom>
            <a:solidFill>
              <a:srgbClr val="52646D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4C93BEA-97ED-49D2-95AA-F0095820679D}"/>
                </a:ext>
              </a:extLst>
            </p:cNvPr>
            <p:cNvSpPr/>
            <p:nvPr/>
          </p:nvSpPr>
          <p:spPr>
            <a:xfrm>
              <a:off x="2418060" y="3631993"/>
              <a:ext cx="930654" cy="30777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4020202020204" pitchFamily="34" charset="0"/>
                  <a:ea typeface="+mn-ea"/>
                  <a:cs typeface="Arial Narrow" panose="020B0604020202020204" pitchFamily="34" charset="0"/>
                </a:rPr>
                <a:t>WG Chair</a:t>
              </a:r>
            </a:p>
          </p:txBody>
        </p:sp>
      </p:grp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81C6F267-45AB-4A96-B767-27A7D97EF224}"/>
              </a:ext>
            </a:extLst>
          </p:cNvPr>
          <p:cNvSpPr/>
          <p:nvPr/>
        </p:nvSpPr>
        <p:spPr>
          <a:xfrm rot="16200000">
            <a:off x="1965666" y="1762754"/>
            <a:ext cx="1798938" cy="389706"/>
          </a:xfrm>
          <a:prstGeom prst="rightArrow">
            <a:avLst>
              <a:gd name="adj1" fmla="val 55284"/>
              <a:gd name="adj2" fmla="val 50000"/>
            </a:avLst>
          </a:prstGeom>
          <a:solidFill>
            <a:srgbClr val="52646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8173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0" cap="none" spc="0" normalizeH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656080E-6993-4381-AAC9-0F50E9196553}"/>
              </a:ext>
            </a:extLst>
          </p:cNvPr>
          <p:cNvGrpSpPr/>
          <p:nvPr/>
        </p:nvGrpSpPr>
        <p:grpSpPr>
          <a:xfrm>
            <a:off x="2182135" y="5466894"/>
            <a:ext cx="1283806" cy="631179"/>
            <a:chOff x="2312863" y="3472481"/>
            <a:chExt cx="1283806" cy="631179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6C266AD-9B8E-49C7-861E-A30921E49C7E}"/>
                </a:ext>
              </a:extLst>
            </p:cNvPr>
            <p:cNvSpPr/>
            <p:nvPr/>
          </p:nvSpPr>
          <p:spPr>
            <a:xfrm>
              <a:off x="2312863" y="3472481"/>
              <a:ext cx="1283806" cy="631179"/>
            </a:xfrm>
            <a:prstGeom prst="rect">
              <a:avLst/>
            </a:prstGeom>
            <a:solidFill>
              <a:srgbClr val="52646D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DF0AC9F-84A7-4F2C-9A92-066EFCD00B6C}"/>
                </a:ext>
              </a:extLst>
            </p:cNvPr>
            <p:cNvSpPr/>
            <p:nvPr/>
          </p:nvSpPr>
          <p:spPr>
            <a:xfrm>
              <a:off x="2326785" y="3655448"/>
              <a:ext cx="1242676" cy="2446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6020202030204" pitchFamily="34" charset="0"/>
                </a:rPr>
                <a:t>WG 1</a:t>
              </a: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A98438AF-D572-4EAA-8545-8200A695C120}"/>
              </a:ext>
            </a:extLst>
          </p:cNvPr>
          <p:cNvSpPr/>
          <p:nvPr/>
        </p:nvSpPr>
        <p:spPr>
          <a:xfrm>
            <a:off x="3955739" y="5450611"/>
            <a:ext cx="1283806" cy="631179"/>
          </a:xfrm>
          <a:prstGeom prst="rect">
            <a:avLst/>
          </a:prstGeom>
          <a:solidFill>
            <a:srgbClr val="52646D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6BB7079-F06F-477A-8830-0A1A9CB36D98}"/>
              </a:ext>
            </a:extLst>
          </p:cNvPr>
          <p:cNvSpPr/>
          <p:nvPr/>
        </p:nvSpPr>
        <p:spPr>
          <a:xfrm>
            <a:off x="3897410" y="5644450"/>
            <a:ext cx="1388334" cy="24468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6667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</a:rPr>
              <a:t>WG 2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436483-CEB2-4B4B-B068-EA7A9860F4CE}"/>
              </a:ext>
            </a:extLst>
          </p:cNvPr>
          <p:cNvGrpSpPr/>
          <p:nvPr/>
        </p:nvGrpSpPr>
        <p:grpSpPr>
          <a:xfrm>
            <a:off x="5735986" y="5469954"/>
            <a:ext cx="1283806" cy="631179"/>
            <a:chOff x="6066693" y="4911865"/>
            <a:chExt cx="1283806" cy="63117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D251DC9-43E0-4A64-92A6-719F79AD488C}"/>
                </a:ext>
              </a:extLst>
            </p:cNvPr>
            <p:cNvSpPr/>
            <p:nvPr/>
          </p:nvSpPr>
          <p:spPr>
            <a:xfrm>
              <a:off x="6066693" y="4911865"/>
              <a:ext cx="1283806" cy="631179"/>
            </a:xfrm>
            <a:prstGeom prst="rect">
              <a:avLst/>
            </a:prstGeom>
            <a:solidFill>
              <a:srgbClr val="52646D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3FBE973-1DDD-48AD-8EC2-399615E01B18}"/>
                </a:ext>
              </a:extLst>
            </p:cNvPr>
            <p:cNvSpPr/>
            <p:nvPr/>
          </p:nvSpPr>
          <p:spPr>
            <a:xfrm>
              <a:off x="6125671" y="5094832"/>
              <a:ext cx="1152564" cy="24468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6667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 Narrow" panose="020B0604020202020204" pitchFamily="34" charset="0"/>
                  <a:ea typeface="Calibri" panose="020F0502020204030204" pitchFamily="34" charset="0"/>
                  <a:cs typeface="Arial Narrow" panose="020B0604020202020204" pitchFamily="34" charset="0"/>
                </a:rPr>
                <a:t>WG 3</a:t>
              </a:r>
              <a:endParaRPr kumimoji="0" lang="en-GB" sz="11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endParaRP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EC918569-5666-4105-9CB2-F85AD5B83665}"/>
              </a:ext>
            </a:extLst>
          </p:cNvPr>
          <p:cNvSpPr/>
          <p:nvPr/>
        </p:nvSpPr>
        <p:spPr>
          <a:xfrm>
            <a:off x="3301455" y="3199961"/>
            <a:ext cx="2600406" cy="412635"/>
          </a:xfrm>
          <a:prstGeom prst="rect">
            <a:avLst/>
          </a:prstGeom>
          <a:solidFill>
            <a:srgbClr val="52646D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BAC Steering Group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D2AA99-8D75-49B9-8F4A-96A62662358F}"/>
              </a:ext>
            </a:extLst>
          </p:cNvPr>
          <p:cNvSpPr txBox="1"/>
          <p:nvPr/>
        </p:nvSpPr>
        <p:spPr>
          <a:xfrm>
            <a:off x="263023" y="4014907"/>
            <a:ext cx="15226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noProof="0" dirty="0">
                <a:ln>
                  <a:noFill/>
                </a:ln>
                <a:solidFill>
                  <a:srgbClr val="52646D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WG chairs will sit on the Steering Group and report back to it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3461B2B-AA0F-4E08-8708-E4BE0B3DCFB8}"/>
              </a:ext>
            </a:extLst>
          </p:cNvPr>
          <p:cNvCxnSpPr>
            <a:cxnSpLocks/>
            <a:stCxn id="10" idx="2"/>
            <a:endCxn id="23" idx="0"/>
          </p:cNvCxnSpPr>
          <p:nvPr/>
        </p:nvCxnSpPr>
        <p:spPr>
          <a:xfrm>
            <a:off x="2810752" y="4410528"/>
            <a:ext cx="13286" cy="1056366"/>
          </a:xfrm>
          <a:prstGeom prst="straightConnector1">
            <a:avLst/>
          </a:prstGeom>
          <a:ln w="25400">
            <a:solidFill>
              <a:srgbClr val="52646D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35575C0-11C6-47ED-AA2F-17D4CBEA1554}"/>
              </a:ext>
            </a:extLst>
          </p:cNvPr>
          <p:cNvCxnSpPr>
            <a:cxnSpLocks/>
            <a:stCxn id="13" idx="2"/>
            <a:endCxn id="25" idx="0"/>
          </p:cNvCxnSpPr>
          <p:nvPr/>
        </p:nvCxnSpPr>
        <p:spPr>
          <a:xfrm flipH="1">
            <a:off x="4597642" y="4421397"/>
            <a:ext cx="13572" cy="1029214"/>
          </a:xfrm>
          <a:prstGeom prst="straightConnector1">
            <a:avLst/>
          </a:prstGeom>
          <a:ln w="25400">
            <a:solidFill>
              <a:srgbClr val="52646D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E2EEA22-427E-4A09-896C-80188A9C9892}"/>
              </a:ext>
            </a:extLst>
          </p:cNvPr>
          <p:cNvCxnSpPr>
            <a:cxnSpLocks/>
            <a:stCxn id="16" idx="2"/>
            <a:endCxn id="28" idx="0"/>
          </p:cNvCxnSpPr>
          <p:nvPr/>
        </p:nvCxnSpPr>
        <p:spPr>
          <a:xfrm>
            <a:off x="6371246" y="4382134"/>
            <a:ext cx="6643" cy="1087820"/>
          </a:xfrm>
          <a:prstGeom prst="straightConnector1">
            <a:avLst/>
          </a:prstGeom>
          <a:ln w="25400">
            <a:solidFill>
              <a:srgbClr val="52646D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A27D5AA-E4DD-4A92-8AEB-785924BEB447}"/>
              </a:ext>
            </a:extLst>
          </p:cNvPr>
          <p:cNvSpPr txBox="1"/>
          <p:nvPr/>
        </p:nvSpPr>
        <p:spPr>
          <a:xfrm>
            <a:off x="2217953" y="4684172"/>
            <a:ext cx="4806394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Working Groups to be set up in-line with building functions and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BSR strategic plan (TBC – for illustration only)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5066EAB-DAA7-4284-89F3-A205FA0A9606}"/>
              </a:ext>
            </a:extLst>
          </p:cNvPr>
          <p:cNvSpPr/>
          <p:nvPr/>
        </p:nvSpPr>
        <p:spPr>
          <a:xfrm>
            <a:off x="3301455" y="925645"/>
            <a:ext cx="2566971" cy="304579"/>
          </a:xfrm>
          <a:prstGeom prst="rect">
            <a:avLst/>
          </a:prstGeom>
          <a:solidFill>
            <a:srgbClr val="2F847F"/>
          </a:solidFill>
          <a:ln>
            <a:solidFill>
              <a:srgbClr val="2F84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Secretary of State (SoS)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9AEE214-2304-4FD0-B49D-01C9BAA1FBB3}"/>
              </a:ext>
            </a:extLst>
          </p:cNvPr>
          <p:cNvSpPr/>
          <p:nvPr/>
        </p:nvSpPr>
        <p:spPr>
          <a:xfrm>
            <a:off x="3289061" y="1446431"/>
            <a:ext cx="2600406" cy="315229"/>
          </a:xfrm>
          <a:prstGeom prst="rect">
            <a:avLst/>
          </a:prstGeom>
          <a:solidFill>
            <a:srgbClr val="A42036"/>
          </a:solidFill>
          <a:ln>
            <a:solidFill>
              <a:srgbClr val="A420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HSE Board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C252F18-2940-43B3-8711-539F973AC258}"/>
              </a:ext>
            </a:extLst>
          </p:cNvPr>
          <p:cNvSpPr/>
          <p:nvPr/>
        </p:nvSpPr>
        <p:spPr>
          <a:xfrm>
            <a:off x="3313641" y="2580574"/>
            <a:ext cx="2568002" cy="330786"/>
          </a:xfrm>
          <a:prstGeom prst="rect">
            <a:avLst/>
          </a:prstGeom>
          <a:solidFill>
            <a:srgbClr val="A42036"/>
          </a:solidFill>
          <a:ln>
            <a:solidFill>
              <a:srgbClr val="A420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Chief Inspector of Buildings (CIB)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2DCB70E-0B5B-493F-8F40-3DEB40E30A07}"/>
              </a:ext>
            </a:extLst>
          </p:cNvPr>
          <p:cNvCxnSpPr>
            <a:cxnSpLocks/>
            <a:stCxn id="48" idx="0"/>
            <a:endCxn id="39" idx="2"/>
          </p:cNvCxnSpPr>
          <p:nvPr/>
        </p:nvCxnSpPr>
        <p:spPr>
          <a:xfrm flipH="1" flipV="1">
            <a:off x="4589264" y="1761660"/>
            <a:ext cx="2313" cy="206318"/>
          </a:xfrm>
          <a:prstGeom prst="straightConnector1">
            <a:avLst/>
          </a:prstGeom>
          <a:ln w="20320">
            <a:solidFill>
              <a:srgbClr val="5264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5B993D8-EEE7-4AB5-89E7-B014E8CF04A0}"/>
              </a:ext>
            </a:extLst>
          </p:cNvPr>
          <p:cNvCxnSpPr>
            <a:cxnSpLocks/>
            <a:stCxn id="39" idx="0"/>
            <a:endCxn id="38" idx="2"/>
          </p:cNvCxnSpPr>
          <p:nvPr/>
        </p:nvCxnSpPr>
        <p:spPr>
          <a:xfrm flipH="1" flipV="1">
            <a:off x="4584941" y="1230224"/>
            <a:ext cx="4323" cy="216207"/>
          </a:xfrm>
          <a:prstGeom prst="straightConnector1">
            <a:avLst/>
          </a:prstGeom>
          <a:ln w="20320">
            <a:solidFill>
              <a:srgbClr val="52646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A0C1DE8-7816-4283-96FC-4683E2BFC2AA}"/>
              </a:ext>
            </a:extLst>
          </p:cNvPr>
          <p:cNvCxnSpPr>
            <a:cxnSpLocks/>
            <a:stCxn id="30" idx="0"/>
            <a:endCxn id="40" idx="2"/>
          </p:cNvCxnSpPr>
          <p:nvPr/>
        </p:nvCxnSpPr>
        <p:spPr>
          <a:xfrm flipH="1" flipV="1">
            <a:off x="4597642" y="2911360"/>
            <a:ext cx="4016" cy="288601"/>
          </a:xfrm>
          <a:prstGeom prst="straightConnector1">
            <a:avLst/>
          </a:prstGeom>
          <a:ln w="20320">
            <a:solidFill>
              <a:srgbClr val="5264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695CDFF3-0D37-45F1-AB06-AF1C264BC7E3}"/>
              </a:ext>
            </a:extLst>
          </p:cNvPr>
          <p:cNvSpPr/>
          <p:nvPr/>
        </p:nvSpPr>
        <p:spPr>
          <a:xfrm rot="16200000">
            <a:off x="5237848" y="2640666"/>
            <a:ext cx="1861169" cy="276999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Governance Route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8484D95-E6F6-4BE4-A801-B7C61B657E5F}"/>
              </a:ext>
            </a:extLst>
          </p:cNvPr>
          <p:cNvSpPr/>
          <p:nvPr/>
        </p:nvSpPr>
        <p:spPr>
          <a:xfrm>
            <a:off x="1543775" y="3182664"/>
            <a:ext cx="1420381" cy="4308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noProof="0" dirty="0">
                <a:ln>
                  <a:noFill/>
                </a:ln>
                <a:solidFill>
                  <a:srgbClr val="52646D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+mn-cs"/>
              </a:rPr>
              <a:t>BAC will initially be chaired by an HSE chair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C841960-0586-4802-B2AC-A5CE8DC8B836}"/>
              </a:ext>
            </a:extLst>
          </p:cNvPr>
          <p:cNvSpPr txBox="1"/>
          <p:nvPr/>
        </p:nvSpPr>
        <p:spPr>
          <a:xfrm>
            <a:off x="1568012" y="154212"/>
            <a:ext cx="7717971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500" b="1" dirty="0">
                <a:solidFill>
                  <a:srgbClr val="A4203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Advisory Committee – Operating Model </a:t>
            </a:r>
            <a:endParaRPr lang="en-GB" sz="2500" dirty="0">
              <a:solidFill>
                <a:srgbClr val="A42036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FA3C282-1713-45E3-B269-86C98BFE4F94}"/>
              </a:ext>
            </a:extLst>
          </p:cNvPr>
          <p:cNvSpPr/>
          <p:nvPr/>
        </p:nvSpPr>
        <p:spPr>
          <a:xfrm>
            <a:off x="6627331" y="823870"/>
            <a:ext cx="1951792" cy="1897128"/>
          </a:xfrm>
          <a:prstGeom prst="rect">
            <a:avLst/>
          </a:prstGeom>
          <a:solidFill>
            <a:schemeClr val="bg1"/>
          </a:solidFill>
          <a:ln w="25400">
            <a:solidFill>
              <a:srgbClr val="5264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FB33A58-F375-471F-995C-889B0370BF51}"/>
              </a:ext>
            </a:extLst>
          </p:cNvPr>
          <p:cNvSpPr txBox="1"/>
          <p:nvPr/>
        </p:nvSpPr>
        <p:spPr>
          <a:xfrm>
            <a:off x="6714575" y="862944"/>
            <a:ext cx="1909671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52646D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Governance route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52646D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+mn-cs"/>
              </a:rPr>
              <a:t>BSR considers advice &amp; information from its statutory committees and makes recommendations through HSE’s established internal governance process.  Any recommendations to the DLUHC Secretary of State will usually be subject to HSE Board consideration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4AE0E5C-0357-4F27-B8A6-C962FD58F492}"/>
              </a:ext>
            </a:extLst>
          </p:cNvPr>
          <p:cNvSpPr/>
          <p:nvPr/>
        </p:nvSpPr>
        <p:spPr>
          <a:xfrm>
            <a:off x="3291374" y="1967978"/>
            <a:ext cx="2600406" cy="412635"/>
          </a:xfrm>
          <a:prstGeom prst="rect">
            <a:avLst/>
          </a:prstGeom>
          <a:solidFill>
            <a:srgbClr val="A42036"/>
          </a:solidFill>
          <a:ln>
            <a:solidFill>
              <a:srgbClr val="A420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prstClr val="white"/>
                </a:solidFill>
                <a:latin typeface="Arial Narrow" panose="020B0606020202030204" pitchFamily="34" charset="0"/>
              </a:rPr>
              <a:t>Internal HSE governance</a:t>
            </a:r>
            <a:endParaRPr kumimoji="0" lang="en-GB" sz="1400" b="0" i="0" u="none" strike="noStrike" kern="1200" cap="none" spc="0" normalizeH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16A69253-ABCD-4B72-85DB-DC1A1A237D24}"/>
              </a:ext>
            </a:extLst>
          </p:cNvPr>
          <p:cNvCxnSpPr>
            <a:cxnSpLocks/>
            <a:stCxn id="40" idx="0"/>
            <a:endCxn id="48" idx="2"/>
          </p:cNvCxnSpPr>
          <p:nvPr/>
        </p:nvCxnSpPr>
        <p:spPr>
          <a:xfrm flipH="1" flipV="1">
            <a:off x="4591577" y="2380613"/>
            <a:ext cx="6065" cy="199961"/>
          </a:xfrm>
          <a:prstGeom prst="straightConnector1">
            <a:avLst/>
          </a:prstGeom>
          <a:ln w="20320">
            <a:solidFill>
              <a:srgbClr val="5264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BEDAA2DC-EB7B-47D2-A4FC-29C37AB0C156}"/>
              </a:ext>
            </a:extLst>
          </p:cNvPr>
          <p:cNvSpPr/>
          <p:nvPr/>
        </p:nvSpPr>
        <p:spPr>
          <a:xfrm>
            <a:off x="8254054" y="5531061"/>
            <a:ext cx="2600406" cy="1006138"/>
          </a:xfrm>
          <a:prstGeom prst="rect">
            <a:avLst/>
          </a:prstGeom>
          <a:solidFill>
            <a:srgbClr val="A42036"/>
          </a:solidFill>
          <a:ln>
            <a:solidFill>
              <a:srgbClr val="A420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HSE and Government Science governance processes overseen by HSE’s Chief Scientific Advisor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DC8248AD-F8EC-446C-BDCC-D6A2797ED5A1}"/>
              </a:ext>
            </a:extLst>
          </p:cNvPr>
          <p:cNvCxnSpPr>
            <a:cxnSpLocks/>
          </p:cNvCxnSpPr>
          <p:nvPr/>
        </p:nvCxnSpPr>
        <p:spPr>
          <a:xfrm>
            <a:off x="4604459" y="3893176"/>
            <a:ext cx="0" cy="209575"/>
          </a:xfrm>
          <a:prstGeom prst="straightConnector1">
            <a:avLst/>
          </a:prstGeom>
          <a:ln w="20320">
            <a:solidFill>
              <a:srgbClr val="5264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2709E8A-7F2A-4778-98B7-68E3209A7B81}"/>
              </a:ext>
            </a:extLst>
          </p:cNvPr>
          <p:cNvCxnSpPr>
            <a:cxnSpLocks/>
          </p:cNvCxnSpPr>
          <p:nvPr/>
        </p:nvCxnSpPr>
        <p:spPr>
          <a:xfrm flipV="1">
            <a:off x="143289" y="3084612"/>
            <a:ext cx="11773287" cy="2288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2" name="Elbow Connector 450">
            <a:extLst>
              <a:ext uri="{FF2B5EF4-FFF2-40B4-BE49-F238E27FC236}">
                <a16:creationId xmlns:a16="http://schemas.microsoft.com/office/drawing/2014/main" id="{866A2623-8767-4849-B58D-2D776CECEB99}"/>
              </a:ext>
            </a:extLst>
          </p:cNvPr>
          <p:cNvCxnSpPr>
            <a:cxnSpLocks/>
            <a:stCxn id="23" idx="2"/>
            <a:endCxn id="28" idx="2"/>
          </p:cNvCxnSpPr>
          <p:nvPr/>
        </p:nvCxnSpPr>
        <p:spPr>
          <a:xfrm rot="16200000" flipH="1">
            <a:off x="4599433" y="4322677"/>
            <a:ext cx="3060" cy="3553851"/>
          </a:xfrm>
          <a:prstGeom prst="bentConnector3">
            <a:avLst>
              <a:gd name="adj1" fmla="val 7570588"/>
            </a:avLst>
          </a:prstGeom>
          <a:ln w="20320">
            <a:solidFill>
              <a:srgbClr val="52646D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B8396937-5672-45B4-97D0-5DD85FDF3284}"/>
              </a:ext>
            </a:extLst>
          </p:cNvPr>
          <p:cNvCxnSpPr>
            <a:cxnSpLocks/>
            <a:endCxn id="25" idx="2"/>
          </p:cNvCxnSpPr>
          <p:nvPr/>
        </p:nvCxnSpPr>
        <p:spPr>
          <a:xfrm flipH="1" flipV="1">
            <a:off x="4597642" y="6081790"/>
            <a:ext cx="2624" cy="242440"/>
          </a:xfrm>
          <a:prstGeom prst="straightConnector1">
            <a:avLst/>
          </a:prstGeom>
          <a:ln w="20320">
            <a:solidFill>
              <a:srgbClr val="52646D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C01BD78-1727-4F9C-B1B5-77172184AEE7}"/>
              </a:ext>
            </a:extLst>
          </p:cNvPr>
          <p:cNvSpPr/>
          <p:nvPr/>
        </p:nvSpPr>
        <p:spPr>
          <a:xfrm>
            <a:off x="119752" y="4676876"/>
            <a:ext cx="1842698" cy="161582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srgbClr val="52646D"/>
                </a:solidFill>
                <a:latin typeface="Arial Narrow" panose="020B0604020202020204" pitchFamily="34" charset="0"/>
              </a:rPr>
              <a:t>Working groups may provide scientific information/ conclusions and relevant insight to BAC steering group via WG chairs for their consideration. Any new scientific research proposed will be notified to BSR to commission if considered appropriate</a:t>
            </a:r>
            <a:endParaRPr kumimoji="0" lang="en-GB" sz="1100" b="0" i="0" u="none" strike="noStrike" kern="1200" cap="none" spc="0" normalizeH="0" noProof="0" dirty="0">
              <a:ln>
                <a:noFill/>
              </a:ln>
              <a:solidFill>
                <a:srgbClr val="52646D"/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+mn-cs"/>
            </a:endParaRPr>
          </a:p>
        </p:txBody>
      </p:sp>
      <p:sp>
        <p:nvSpPr>
          <p:cNvPr id="126" name="Speech Bubble: Rectangle with Corners Rounded 78">
            <a:extLst>
              <a:ext uri="{FF2B5EF4-FFF2-40B4-BE49-F238E27FC236}">
                <a16:creationId xmlns:a16="http://schemas.microsoft.com/office/drawing/2014/main" id="{4CC95941-A9F4-4091-A3B6-99F93ABDC91E}"/>
              </a:ext>
            </a:extLst>
          </p:cNvPr>
          <p:cNvSpPr/>
          <p:nvPr/>
        </p:nvSpPr>
        <p:spPr>
          <a:xfrm rot="10800000">
            <a:off x="120696" y="4688409"/>
            <a:ext cx="1804818" cy="1599260"/>
          </a:xfrm>
          <a:prstGeom prst="wedgeRoundRectCallout">
            <a:avLst>
              <a:gd name="adj1" fmla="val -62874"/>
              <a:gd name="adj2" fmla="val 33220"/>
              <a:gd name="adj3" fmla="val 16667"/>
            </a:avLst>
          </a:prstGeom>
          <a:noFill/>
          <a:ln w="25400">
            <a:solidFill>
              <a:srgbClr val="5264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noProof="0">
              <a:ln>
                <a:noFill/>
              </a:ln>
              <a:solidFill>
                <a:srgbClr val="52646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E9EA1B88-F750-42D3-BABB-A97073CF8BDF}"/>
              </a:ext>
            </a:extLst>
          </p:cNvPr>
          <p:cNvSpPr/>
          <p:nvPr/>
        </p:nvSpPr>
        <p:spPr>
          <a:xfrm>
            <a:off x="9492343" y="3674425"/>
            <a:ext cx="2447794" cy="1666335"/>
          </a:xfrm>
          <a:prstGeom prst="rect">
            <a:avLst/>
          </a:prstGeom>
          <a:noFill/>
          <a:ln w="25400">
            <a:solidFill>
              <a:srgbClr val="5264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782D8F5-0229-4D02-8D40-FC44C57FE366}"/>
              </a:ext>
            </a:extLst>
          </p:cNvPr>
          <p:cNvSpPr/>
          <p:nvPr/>
        </p:nvSpPr>
        <p:spPr>
          <a:xfrm>
            <a:off x="9492343" y="3909599"/>
            <a:ext cx="2449826" cy="115416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52646D"/>
                </a:solidFill>
                <a:latin typeface="Arial Narrow" panose="020B0604020202020204" pitchFamily="34" charset="0"/>
              </a:rPr>
              <a:t>Science/research governance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srgbClr val="52646D"/>
                </a:solidFill>
                <a:latin typeface="Arial Narrow" panose="020B0604020202020204" pitchFamily="34" charset="0"/>
              </a:rPr>
              <a:t>Scientific research proposed by BAC WGs  will be overseen as part of HSE’s Science, Engineering and Evidence governance processes, aligning with Government wide activities managed by Government Science</a:t>
            </a:r>
            <a:endParaRPr kumimoji="0" lang="en-GB" sz="1100" b="0" i="0" u="none" strike="noStrike" kern="1200" cap="none" spc="0" normalizeH="0" noProof="0" dirty="0">
              <a:ln>
                <a:noFill/>
              </a:ln>
              <a:solidFill>
                <a:srgbClr val="52646D"/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+mn-cs"/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77BA7AEA-CB57-4F5B-B9BB-B184DB2D01F6}"/>
              </a:ext>
            </a:extLst>
          </p:cNvPr>
          <p:cNvSpPr/>
          <p:nvPr/>
        </p:nvSpPr>
        <p:spPr>
          <a:xfrm>
            <a:off x="7578447" y="3824960"/>
            <a:ext cx="1620563" cy="132343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dirty="0">
                <a:solidFill>
                  <a:srgbClr val="52646D"/>
                </a:solidFill>
                <a:latin typeface="Arial Narrow" panose="020B0604020202020204" pitchFamily="34" charset="0"/>
              </a:rPr>
              <a:t>Research activities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>
                <a:solidFill>
                  <a:srgbClr val="52646D"/>
                </a:solidFill>
                <a:latin typeface="Arial Narrow" panose="020B0604020202020204" pitchFamily="34" charset="0"/>
              </a:rPr>
              <a:t>New research activities proposed by BAC will, if appropriate, be commissioned by BSR in collaboration with HSE’s Science Division.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7512F3BB-1C3E-4A6D-ABE3-F2F2ABB4D089}"/>
              </a:ext>
            </a:extLst>
          </p:cNvPr>
          <p:cNvSpPr/>
          <p:nvPr/>
        </p:nvSpPr>
        <p:spPr>
          <a:xfrm>
            <a:off x="7583183" y="3661261"/>
            <a:ext cx="1621722" cy="1674925"/>
          </a:xfrm>
          <a:prstGeom prst="rect">
            <a:avLst/>
          </a:prstGeom>
          <a:noFill/>
          <a:ln w="25400">
            <a:solidFill>
              <a:srgbClr val="5264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070D446-E46C-406F-A926-13EF8BD898E6}"/>
              </a:ext>
            </a:extLst>
          </p:cNvPr>
          <p:cNvSpPr txBox="1"/>
          <p:nvPr/>
        </p:nvSpPr>
        <p:spPr>
          <a:xfrm>
            <a:off x="9668085" y="2727254"/>
            <a:ext cx="237275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BSR/HSE </a:t>
            </a:r>
            <a:r>
              <a:rPr lang="en-GB" sz="1100" dirty="0">
                <a:solidFill>
                  <a:prstClr val="black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Internal Governance Processes</a:t>
            </a:r>
            <a:endParaRPr kumimoji="0" lang="en-GB" sz="11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4020202020204" pitchFamily="34" charset="0"/>
              <a:ea typeface="+mn-ea"/>
              <a:cs typeface="Arial Narrow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7119CB9-81A7-4E65-A8C8-9B8F68440C84}"/>
              </a:ext>
            </a:extLst>
          </p:cNvPr>
          <p:cNvSpPr txBox="1"/>
          <p:nvPr/>
        </p:nvSpPr>
        <p:spPr>
          <a:xfrm>
            <a:off x="9668085" y="3179165"/>
            <a:ext cx="237275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 w="22225"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rPr>
              <a:t>BAC advice, intelligence, and research</a:t>
            </a:r>
          </a:p>
        </p:txBody>
      </p:sp>
      <p:cxnSp>
        <p:nvCxnSpPr>
          <p:cNvPr id="88" name="Elbow Connector 450">
            <a:extLst>
              <a:ext uri="{FF2B5EF4-FFF2-40B4-BE49-F238E27FC236}">
                <a16:creationId xmlns:a16="http://schemas.microsoft.com/office/drawing/2014/main" id="{CA588BCE-9D5B-4BA4-863C-B26573D6E741}"/>
              </a:ext>
            </a:extLst>
          </p:cNvPr>
          <p:cNvCxnSpPr>
            <a:cxnSpLocks/>
            <a:stCxn id="25" idx="2"/>
            <a:endCxn id="62" idx="2"/>
          </p:cNvCxnSpPr>
          <p:nvPr/>
        </p:nvCxnSpPr>
        <p:spPr>
          <a:xfrm rot="16200000" flipH="1">
            <a:off x="6848245" y="3831186"/>
            <a:ext cx="455409" cy="4956615"/>
          </a:xfrm>
          <a:prstGeom prst="bentConnector3">
            <a:avLst>
              <a:gd name="adj1" fmla="val 150197"/>
            </a:avLst>
          </a:prstGeom>
          <a:ln w="20320">
            <a:solidFill>
              <a:srgbClr val="52646D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8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Riikka Martikainen</dc:creator>
  <cp:lastModifiedBy>Riikka Martikainen</cp:lastModifiedBy>
  <cp:revision>26</cp:revision>
  <dcterms:created xsi:type="dcterms:W3CDTF">2022-08-04T16:33:02Z</dcterms:created>
  <dcterms:modified xsi:type="dcterms:W3CDTF">2022-08-24T12:33:42Z</dcterms:modified>
</cp:coreProperties>
</file>